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8" r:id="rId5"/>
    <p:sldId id="257" r:id="rId6"/>
    <p:sldId id="261" r:id="rId7"/>
    <p:sldId id="262" r:id="rId8"/>
    <p:sldId id="271" r:id="rId9"/>
    <p:sldId id="273" r:id="rId10"/>
    <p:sldId id="309" r:id="rId11"/>
    <p:sldId id="296" r:id="rId12"/>
    <p:sldId id="310" r:id="rId13"/>
    <p:sldId id="311" r:id="rId14"/>
    <p:sldId id="281" r:id="rId15"/>
    <p:sldId id="274" r:id="rId16"/>
    <p:sldId id="312" r:id="rId17"/>
    <p:sldId id="275" r:id="rId18"/>
    <p:sldId id="298" r:id="rId19"/>
    <p:sldId id="278" r:id="rId20"/>
    <p:sldId id="313" r:id="rId21"/>
    <p:sldId id="280" r:id="rId22"/>
    <p:sldId id="314" r:id="rId23"/>
    <p:sldId id="290" r:id="rId24"/>
    <p:sldId id="315" r:id="rId25"/>
    <p:sldId id="291" r:id="rId26"/>
    <p:sldId id="292" r:id="rId27"/>
    <p:sldId id="282" r:id="rId28"/>
    <p:sldId id="316" r:id="rId29"/>
    <p:sldId id="288" r:id="rId30"/>
  </p:sldIdLst>
  <p:sldSz cx="9144000" cy="5143500"/>
  <p:notesSz cx="6858000" cy="9144000"/>
  <p:embeddedFontLst>
    <p:embeddedFont>
      <p:font typeface="Oswald"/>
      <p:regular r:id="rId35"/>
    </p:embeddedFont>
    <p:embeddedFont>
      <p:font typeface="Average" panose="02000503040000020003"/>
      <p:regular r:id="rId36"/>
    </p:embeddedFont>
    <p:embeddedFont>
      <p:font typeface="Calibri" panose="020F0502020204030204"/>
      <p:regular r:id="rId37"/>
    </p:embeddedFont>
    <p:embeddedFont>
      <p:font typeface="Barlow" panose="00000500000000000000"/>
      <p:regular r:id="rId38"/>
      <p:italic r:id="rId39"/>
      <p:boldItalic r:id="rId40"/>
    </p:embeddedFont>
    <p:embeddedFont>
      <p:font typeface="Barlow Light" panose="0000050000000000000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7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font" Target="fonts/font7.fntdata"/><Relationship Id="rId4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5.fntdata"/><Relationship Id="rId38" Type="http://schemas.openxmlformats.org/officeDocument/2006/relationships/font" Target="fonts/font4.fntdata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8e58596b5_1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0" name="Google Shape;70;gd8e58596b5_1_0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8e58596b5_1_1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6" name="Google Shape;206;gd8e58596b5_1_12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8e58596b5_1_1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gd8e58596b5_1_14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8e58596b5_1_1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8" name="Google Shape;238;gd8e58596b5_1_15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4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e58596b5_1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gd8e58596b5_1_8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8e58596b5_0_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8e58596b5_0_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e58596b5_1_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3" name="Google Shape;103;gd8e58596b5_1_3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8e58596b5_1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gd8e58596b5_1_4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8e58596b5_1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gd8e58596b5_1_10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e58596b5_1_1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gd8e58596b5_1_114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8e58596b5_6_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8e58596b5_6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8e58596b5_1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gd8e58596b5_1_119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 txBox="1"/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58" name="Google Shape;58;p13"/>
          <p:cNvSpPr txBox="1"/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13"/>
          <p:cNvSpPr txBox="1"/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3"/>
          <p:cNvSpPr txBox="1"/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4"/>
          <p:cNvSpPr txBox="1"/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64" name="Google Shape;64;p14"/>
          <p:cNvSpPr txBox="1"/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 sz="1100"/>
            </a:lvl9pPr>
          </a:lstStyle>
          <a:p/>
        </p:txBody>
      </p:sp>
      <p:sp>
        <p:nvSpPr>
          <p:cNvPr id="65" name="Google Shape;65;p14"/>
          <p:cNvSpPr txBox="1"/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14"/>
          <p:cNvSpPr txBox="1"/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" name="Google Shape;67;p14"/>
          <p:cNvSpPr txBox="1"/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100"/>
            </a:lvl1pPr>
            <a:lvl2pPr marL="0" lvl="1" indent="0" algn="r" rtl="0">
              <a:spcBef>
                <a:spcPts val="0"/>
              </a:spcBef>
              <a:buNone/>
              <a:defRPr sz="1100"/>
            </a:lvl2pPr>
            <a:lvl3pPr marL="0" lvl="2" indent="0" algn="r" rtl="0">
              <a:spcBef>
                <a:spcPts val="0"/>
              </a:spcBef>
              <a:buNone/>
              <a:defRPr sz="1100"/>
            </a:lvl3pPr>
            <a:lvl4pPr marL="0" lvl="3" indent="0" algn="r" rtl="0">
              <a:spcBef>
                <a:spcPts val="0"/>
              </a:spcBef>
              <a:buNone/>
              <a:defRPr sz="1100"/>
            </a:lvl4pPr>
            <a:lvl5pPr marL="0" lvl="4" indent="0" algn="r" rtl="0">
              <a:spcBef>
                <a:spcPts val="0"/>
              </a:spcBef>
              <a:buNone/>
              <a:defRPr sz="1100"/>
            </a:lvl5pPr>
            <a:lvl6pPr marL="0" lvl="5" indent="0" algn="r" rtl="0">
              <a:spcBef>
                <a:spcPts val="0"/>
              </a:spcBef>
              <a:buNone/>
              <a:defRPr sz="1100"/>
            </a:lvl6pPr>
            <a:lvl7pPr marL="0" lvl="6" indent="0" algn="r" rtl="0">
              <a:spcBef>
                <a:spcPts val="0"/>
              </a:spcBef>
              <a:buNone/>
              <a:defRPr sz="1100"/>
            </a:lvl7pPr>
            <a:lvl8pPr marL="0" lvl="7" indent="0" algn="r" rtl="0">
              <a:spcBef>
                <a:spcPts val="0"/>
              </a:spcBef>
              <a:buNone/>
              <a:defRPr sz="1100"/>
            </a:lvl8pPr>
            <a:lvl9pPr marL="0" lvl="8" indent="0" algn="r" rtl="0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 hasCustomPrompt="1"/>
          </p:nvPr>
        </p:nvSpPr>
        <p:spPr>
          <a:xfrm>
            <a:off x="0" y="195486"/>
            <a:ext cx="9144000" cy="378042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27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0" name="Rectangle 6"/>
          <p:cNvSpPr/>
          <p:nvPr userDrawn="1"/>
        </p:nvSpPr>
        <p:spPr>
          <a:xfrm>
            <a:off x="0" y="4948014"/>
            <a:ext cx="9144000" cy="1954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8" name="Oval 9"/>
          <p:cNvSpPr/>
          <p:nvPr userDrawn="1"/>
        </p:nvSpPr>
        <p:spPr>
          <a:xfrm>
            <a:off x="5036063" y="2866696"/>
            <a:ext cx="1890000" cy="189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5"/>
          </a:p>
        </p:txBody>
      </p:sp>
      <p:pic>
        <p:nvPicPr>
          <p:cNvPr id="28" name="Picture 18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002" y="1561221"/>
            <a:ext cx="1889999" cy="3207135"/>
          </a:xfrm>
          <a:prstGeom prst="rect">
            <a:avLst/>
          </a:prstGeom>
        </p:spPr>
      </p:pic>
      <p:sp>
        <p:nvSpPr>
          <p:cNvPr id="2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371456" y="1702904"/>
            <a:ext cx="1772545" cy="205261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/>
          <p:cNvGrpSpPr/>
          <p:nvPr userDrawn="1"/>
        </p:nvGrpSpPr>
        <p:grpSpPr>
          <a:xfrm>
            <a:off x="5264334" y="1815248"/>
            <a:ext cx="1418069" cy="2492891"/>
            <a:chOff x="445712" y="1449040"/>
            <a:chExt cx="2113018" cy="3924176"/>
          </a:xfrm>
        </p:grpSpPr>
        <p:sp>
          <p:nvSpPr>
            <p:cNvPr id="34" name="Rounded Rectangle 21"/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35" name="Rectangle 22"/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grpSp>
          <p:nvGrpSpPr>
            <p:cNvPr id="36" name="Group 23"/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/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38" name="Rounded Rectangle 25"/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</p:grpSp>
      <p:sp>
        <p:nvSpPr>
          <p:cNvPr id="39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9112" y="2060464"/>
            <a:ext cx="1218031" cy="199757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anose="020B0604020202020204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 panose="02000503040000020003"/>
              <a:buChar char="●"/>
              <a:defRPr sz="18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●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○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 panose="02000503040000020003"/>
              <a:buChar char="■"/>
              <a:defRPr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image" Target="../media/image17.jpeg"/><Relationship Id="rId7" Type="http://schemas.openxmlformats.org/officeDocument/2006/relationships/image" Target="../media/image16.jpeg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9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IT-Campus-Front-Library"/>
          <p:cNvPicPr>
            <a:picLocks noChangeAspect="1"/>
          </p:cNvPicPr>
          <p:nvPr/>
        </p:nvPicPr>
        <p:blipFill>
          <a:blip r:embed="rId1">
            <a:alphaModFix amt="42000"/>
          </a:blip>
          <a:stretch>
            <a:fillRect/>
          </a:stretch>
        </p:blipFill>
        <p:spPr>
          <a:xfrm>
            <a:off x="0" y="0"/>
            <a:ext cx="9144000" cy="5144135"/>
          </a:xfrm>
          <a:prstGeom prst="rect">
            <a:avLst/>
          </a:prstGeom>
        </p:spPr>
      </p:pic>
      <p:sp>
        <p:nvSpPr>
          <p:cNvPr id="73" name="Google Shape;73;p15"/>
          <p:cNvSpPr txBox="1"/>
          <p:nvPr/>
        </p:nvSpPr>
        <p:spPr>
          <a:xfrm>
            <a:off x="0" y="109220"/>
            <a:ext cx="9144000" cy="5001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Plant Leaf Disease Prediction Using CNN </a:t>
            </a:r>
            <a:endParaRPr lang="en-IN" sz="2600" b="1" i="0" u="none" strike="noStrike" cap="none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 i="0" u="none" strike="noStrike" cap="none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Submitted in partial fulfillment of the requirements for the degree of B.Tech In</a:t>
            </a:r>
            <a:endParaRPr sz="15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Computer Science and Engineering</a:t>
            </a:r>
            <a:endParaRPr sz="15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By</a:t>
            </a:r>
            <a:endParaRPr b="1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RUCHIKA KATYAYANI                                       1805598</a:t>
            </a:r>
            <a:endParaRPr sz="16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6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NIKHIL KUMAR UPADHYAY                            1805676</a:t>
            </a:r>
            <a:endParaRPr lang="en-GB" sz="1600" b="1" i="0" u="none" strike="noStrike" cap="none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</a:t>
            </a: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nder the guidance of</a:t>
            </a:r>
            <a:endParaRPr sz="19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Professor Chandini Kumari</a:t>
            </a:r>
            <a:endParaRPr sz="19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School of Computer Engineering</a:t>
            </a:r>
            <a:endParaRPr sz="19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KALINGA INSTITUTE OF INDUSTRIAL TECHNOLOGY</a:t>
            </a:r>
            <a:endParaRPr sz="19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(Deemed to be University)</a:t>
            </a:r>
            <a:endParaRPr sz="19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i="0" u="none" strike="noStrike" cap="none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BHUBANESWAR</a:t>
            </a:r>
            <a:endParaRPr sz="1900" b="1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0" u="none" strike="noStrike" cap="none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" name="Google Shape;191;p31"/>
          <p:cNvSpPr txBox="1"/>
          <p:nvPr/>
        </p:nvSpPr>
        <p:spPr>
          <a:xfrm>
            <a:off x="2247450" y="152255"/>
            <a:ext cx="4649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PREPROCESSING</a:t>
            </a:r>
            <a:endParaRPr sz="25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18110" y="721360"/>
            <a:ext cx="8907780" cy="398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ETL(Extract, Transform And Load) :</a:t>
            </a:r>
            <a:r>
              <a:rPr lang="en-GB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altLang="en-GB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have used </a:t>
            </a:r>
            <a:r>
              <a:rPr lang="en-IN" altLang="en-GB" sz="19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tf.data</a:t>
            </a:r>
            <a:r>
              <a:rPr lang="en-IN" altLang="en-GB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module to extract data from hard disk  </a:t>
            </a: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altLang="en-GB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Since the number of images is very high , we use the streaming approach of </a:t>
            </a:r>
            <a:r>
              <a:rPr lang="en-IN" altLang="en-GB" sz="19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Tensorflow Data Input Pipeline</a:t>
            </a:r>
            <a:r>
              <a:rPr lang="en-IN" altLang="en-GB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i.e. we load the images in multiple batches having a fixed number of images each.</a:t>
            </a:r>
            <a:endParaRPr lang="en-IN" alt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lang="en-IN" alt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lang="en-GB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+mn-e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None/>
            </a:pPr>
            <a:endParaRPr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endParaRPr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Picture 1" descr="Tf_dataset_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620" y="2299335"/>
            <a:ext cx="7350760" cy="2698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1" name="Google Shape;191;p31"/>
          <p:cNvSpPr txBox="1"/>
          <p:nvPr/>
        </p:nvSpPr>
        <p:spPr>
          <a:xfrm>
            <a:off x="5715000" y="4049395"/>
            <a:ext cx="3145790" cy="95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25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VISUALIZATION</a:t>
            </a:r>
            <a:endParaRPr lang="en-IN" altLang="en-GB" sz="25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Data Visualz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0"/>
            <a:ext cx="68986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/>
        </p:nvSpPr>
        <p:spPr>
          <a:xfrm>
            <a:off x="178720" y="676570"/>
            <a:ext cx="8786400" cy="1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 sklearn we have train_test_split to to split data for trainig and testing. In tensorflow ,we will have to use </a:t>
            </a:r>
            <a:r>
              <a:rPr lang="en-IN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dataset.take() </a:t>
            </a: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split the data into training(80%) , testing (10%) and validation(10%) datasets.</a:t>
            </a:r>
            <a:r>
              <a:rPr 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endParaRPr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2190935" y="183370"/>
            <a:ext cx="4649100" cy="56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5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TRAIN TEST SPLIT</a:t>
            </a:r>
            <a:endParaRPr lang="en-IN" sz="2500" b="1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dataset.take() train test spl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045" y="1781175"/>
            <a:ext cx="7207885" cy="2343150"/>
          </a:xfrm>
          <a:prstGeom prst="rect">
            <a:avLst/>
          </a:prstGeom>
        </p:spPr>
      </p:pic>
      <p:sp>
        <p:nvSpPr>
          <p:cNvPr id="2" name="Google Shape;190;p31"/>
          <p:cNvSpPr txBox="1"/>
          <p:nvPr/>
        </p:nvSpPr>
        <p:spPr>
          <a:xfrm>
            <a:off x="179355" y="4264955"/>
            <a:ext cx="8786400" cy="796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By passing the parameters , we can also adjust our Train-test dataset split percentages 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body" idx="1"/>
          </p:nvPr>
        </p:nvSpPr>
        <p:spPr>
          <a:xfrm>
            <a:off x="268605" y="309245"/>
            <a:ext cx="8458835" cy="58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800"/>
              <a:buNone/>
            </a:pPr>
            <a:r>
              <a:rPr lang="en-IN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OPTIMIZING THE PERFORMANCE OF OUR DATA INPUT PIPELINE</a:t>
            </a:r>
            <a:endParaRPr lang="en-IN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89230" y="1002665"/>
            <a:ext cx="8617585" cy="234632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1016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1. PREFECTHING : It prefetches the next batch in CPU , while GPU is still busy in trainig the previously fetched batch.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Thus , while running multiple epochs , GPU is never idle and it enhances the        computational speed significantly.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16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AUTOTUNE: It allows tensorflow to decide on its own that how many batches to prefetch while GPU training.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5" name="Picture 4" descr="caching_Prefetch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3677285"/>
            <a:ext cx="7325360" cy="10725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 descr="cpu-Vs-GPU chart with cach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6465" y="2623820"/>
            <a:ext cx="7290435" cy="2120900"/>
          </a:xfrm>
          <a:prstGeom prst="rect">
            <a:avLst/>
          </a:prstGeom>
        </p:spPr>
      </p:pic>
      <p:pic>
        <p:nvPicPr>
          <p:cNvPr id="9" name="Picture 8" descr="cpu-Vs-GPU chart without cach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182880"/>
            <a:ext cx="7289800" cy="191198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926715" y="2094865"/>
            <a:ext cx="329247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CPU-GPU Chart without Prefetch</a:t>
            </a:r>
            <a:endParaRPr lang="en-IN" altLang="en-US" sz="1100">
              <a:solidFill>
                <a:schemeClr val="tx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925445" y="4733925"/>
            <a:ext cx="329247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CPU-GPU Chart with Prefetch</a:t>
            </a:r>
            <a:endParaRPr lang="en-IN" altLang="en-US" sz="11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 idx="4294967295"/>
          </p:nvPr>
        </p:nvSpPr>
        <p:spPr>
          <a:xfrm>
            <a:off x="612140" y="143510"/>
            <a:ext cx="7886700" cy="42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CACHING</a:t>
            </a:r>
            <a:endParaRPr lang="en-IN" altLang="en-GB" sz="2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67360" y="484505"/>
            <a:ext cx="8209915" cy="76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IN" sz="1900">
                <a:solidFill>
                  <a:schemeClr val="dk1"/>
                </a:solidFill>
              </a:rPr>
              <a:t>When images are read from disk in first iteration,we keep these images ready for next iteration to save time.</a:t>
            </a:r>
            <a:endParaRPr lang="en-IN" sz="1900">
              <a:solidFill>
                <a:schemeClr val="dk1"/>
              </a:solidFill>
            </a:endParaRPr>
          </a:p>
        </p:txBody>
      </p:sp>
      <p:pic>
        <p:nvPicPr>
          <p:cNvPr id="2" name="Picture 1" descr="epoch cycle with cach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3133090"/>
            <a:ext cx="8502650" cy="1947545"/>
          </a:xfrm>
          <a:prstGeom prst="rect">
            <a:avLst/>
          </a:prstGeom>
        </p:spPr>
      </p:pic>
      <p:pic>
        <p:nvPicPr>
          <p:cNvPr id="3" name="Picture 2" descr="epoch cycle without cach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" y="1250315"/>
            <a:ext cx="8468360" cy="17881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9" name="Google Shape;229;p37"/>
          <p:cNvSpPr txBox="1"/>
          <p:nvPr/>
        </p:nvSpPr>
        <p:spPr>
          <a:xfrm>
            <a:off x="628650" y="235744"/>
            <a:ext cx="7886700" cy="734854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swald"/>
              <a:buNone/>
              <a:defRPr sz="11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DATA AUGMENTATION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6" name="Text Placeholder 1"/>
          <p:cNvSpPr/>
          <p:nvPr/>
        </p:nvSpPr>
        <p:spPr>
          <a:xfrm>
            <a:off x="482600" y="859155"/>
            <a:ext cx="7886700" cy="358584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indent="-355600" algn="l">
              <a:lnSpc>
                <a:spcPct val="100000"/>
              </a:lnSpc>
              <a:spcBef>
                <a:spcPts val="0"/>
              </a:spcBef>
              <a:buFont typeface="Arial" panose="020B0604020202020204"/>
            </a:pPr>
            <a:endParaRPr lang="en-IN" sz="21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sp>
        <p:nvSpPr>
          <p:cNvPr id="7" name="Text Placeholder 1"/>
          <p:cNvSpPr/>
          <p:nvPr/>
        </p:nvSpPr>
        <p:spPr>
          <a:xfrm>
            <a:off x="693420" y="859155"/>
            <a:ext cx="7886700" cy="32543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+mn-ea"/>
              </a:rPr>
              <a:t>CNN is not rotation or scale invariant.(i.e. if we rotate or rescale the images, the efficiency of the model will depreciate.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+mn-ea"/>
            </a:endParaRPr>
          </a:p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To handle this, we use Data Augmentation.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Fom existing training samples , we generate new samples after applying several transformations like Horizontal flip, contrast, rotation, zoom, etc. to generate new training samples.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This increases the accuracy of the model significantly.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We have resized and rescaled the images to achieve data normalization to avoid any outliers.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444500" indent="-342900" algn="l">
              <a:lnSpc>
                <a:spcPct val="110000"/>
              </a:lnSpc>
              <a:spcBef>
                <a:spcPts val="0"/>
              </a:spcBef>
            </a:pP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This is done to address the problem of </a:t>
            </a:r>
            <a:r>
              <a:rPr lang="en-IN" sz="1800" b="1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overfitting </a:t>
            </a:r>
            <a:r>
              <a:rPr lang="en-IN"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in the model</a:t>
            </a: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1600" indent="0" algn="l">
              <a:lnSpc>
                <a:spcPct val="110000"/>
              </a:lnSpc>
              <a:spcBef>
                <a:spcPts val="0"/>
              </a:spcBef>
              <a:buFont typeface="Arial" panose="020B0604020202020204"/>
              <a:buNone/>
            </a:pP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1600" indent="0" algn="l">
              <a:lnSpc>
                <a:spcPct val="110000"/>
              </a:lnSpc>
              <a:spcBef>
                <a:spcPts val="0"/>
              </a:spcBef>
              <a:buFont typeface="Arial" panose="020B0604020202020204"/>
              <a:buNone/>
            </a:pPr>
            <a:endParaRPr lang="en-IN"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  <a:p>
            <a:pPr marL="101600" indent="0" algn="l">
              <a:lnSpc>
                <a:spcPct val="110000"/>
              </a:lnSpc>
              <a:spcBef>
                <a:spcPts val="0"/>
              </a:spcBef>
              <a:buFont typeface="Arial" panose="020B0604020202020204"/>
              <a:buNone/>
            </a:pPr>
            <a:endParaRPr lang="en-IN" sz="16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</a:endParaRPr>
          </a:p>
        </p:txBody>
      </p:sp>
      <p:pic>
        <p:nvPicPr>
          <p:cNvPr id="10" name="Picture 9" descr="data-aug 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8770" y="4065270"/>
            <a:ext cx="5674360" cy="8318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ta-augmentation-using-semantic-preserving-transformation-for-SBI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845" y="469265"/>
            <a:ext cx="4858385" cy="4301490"/>
          </a:xfrm>
          <a:prstGeom prst="rect">
            <a:avLst/>
          </a:prstGeom>
        </p:spPr>
      </p:pic>
      <p:pic>
        <p:nvPicPr>
          <p:cNvPr id="5" name="Picture 4" descr="data-augment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15" y="469265"/>
            <a:ext cx="3737610" cy="297434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35930" y="3529965"/>
            <a:ext cx="2943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tx1"/>
                </a:solidFill>
              </a:rPr>
              <a:t>Augmented image of a tomato leaf with multiple rotations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Google Shape;240;p39"/>
          <p:cNvSpPr txBox="1"/>
          <p:nvPr/>
        </p:nvSpPr>
        <p:spPr>
          <a:xfrm>
            <a:off x="628650" y="234950"/>
            <a:ext cx="7886700" cy="69786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USING CNN FOR IMAGE DETECTION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6" name="Picture 5" descr="CNN_Koal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95" y="932815"/>
            <a:ext cx="8170545" cy="2964180"/>
          </a:xfrm>
          <a:prstGeom prst="rect">
            <a:avLst/>
          </a:prstGeom>
        </p:spPr>
      </p:pic>
      <p:sp>
        <p:nvSpPr>
          <p:cNvPr id="241" name="Google Shape;241;p39"/>
          <p:cNvSpPr txBox="1"/>
          <p:nvPr/>
        </p:nvSpPr>
        <p:spPr>
          <a:xfrm>
            <a:off x="249895" y="3996525"/>
            <a:ext cx="86427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use multiple Convolution +ReLu layers followed by pooling to build our model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0;p39"/>
          <p:cNvSpPr txBox="1"/>
          <p:nvPr/>
        </p:nvSpPr>
        <p:spPr>
          <a:xfrm>
            <a:off x="507365" y="146685"/>
            <a:ext cx="7886700" cy="57912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POOLING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129540" y="683895"/>
            <a:ext cx="4560570" cy="422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49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Reduces dimensions and computation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Reduces overfitting as there are less parameters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Model becomes much tolerant towards variations as we use average or max value , so noise is filtered.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Convolutional Layer and the Pooling Layer, together form the i-th layer of a Convolutional Neural Network. Depending on the complexities in the images, the number of such layers may be increased for capturing low-levels details even further, but at the cost of more computational power.We have used max pooling in our model 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Max Pooling also performs as a Noise Suppressant.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Pooling_max_a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0" y="849630"/>
            <a:ext cx="3826510" cy="3965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4000"/>
          </a:schemeClr>
        </a:solidFill>
        <a:effectLst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Potato farm Image"/>
          <p:cNvPicPr>
            <a:picLocks noChangeAspect="1"/>
          </p:cNvPicPr>
          <p:nvPr>
            <p:ph type="pic" idx="10"/>
          </p:nvPr>
        </p:nvPicPr>
        <p:blipFill>
          <a:blip r:embed="rId1">
            <a:alphaModFix amt="44000"/>
          </a:blip>
          <a:stretch>
            <a:fillRect/>
          </a:stretch>
        </p:blipFill>
        <p:spPr>
          <a:xfrm>
            <a:off x="-635" y="0"/>
            <a:ext cx="9144635" cy="5176520"/>
          </a:xfrm>
          <a:prstGeom prst="rect">
            <a:avLst/>
          </a:prstGeom>
          <a:solidFill>
            <a:schemeClr val="bg1">
              <a:alpha val="91000"/>
            </a:schemeClr>
          </a:solidFill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128905" y="195486"/>
            <a:ext cx="9144000" cy="37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</a:pPr>
            <a:r>
              <a:rPr lang="en-GB" sz="26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</a:t>
            </a:r>
            <a:endParaRPr sz="26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85" name="Google Shape;85;p17"/>
          <p:cNvSpPr txBox="1"/>
          <p:nvPr>
            <p:ph type="body" idx="4294967295"/>
          </p:nvPr>
        </p:nvSpPr>
        <p:spPr>
          <a:xfrm>
            <a:off x="0" y="647700"/>
            <a:ext cx="8724900" cy="4417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21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Currently , we have trained our model for 3 plants:</a:t>
            </a:r>
            <a:endParaRPr sz="2100" b="1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92200" lvl="2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21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Potato </a:t>
            </a:r>
            <a:endParaRPr lang="en-IN" sz="2100" b="1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92200" lvl="2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21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Tomato</a:t>
            </a:r>
            <a:endParaRPr sz="2100" b="1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92200" lvl="2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2100" b="1">
                <a:solidFill>
                  <a:schemeClr val="bg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Pepper</a:t>
            </a:r>
            <a:endParaRPr lang="en-IN" sz="2100" b="1">
              <a:solidFill>
                <a:schemeClr val="bg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None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Our model an identify the following diseases in respective crops:</a:t>
            </a:r>
            <a:endParaRPr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Potatoes :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Early Blight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Late Blight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Pepper: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Bacterial Spot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Tomatoes : 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Bacterial Spot                                 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Early Blight 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Late Blight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Leaf Mold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Septorial leaf Spot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635000" lvl="1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Times New Roman" panose="02020603050405020304"/>
              <a:buChar char="●"/>
            </a:pP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091305" y="3544570"/>
            <a:ext cx="39077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Spider Mites</a:t>
            </a:r>
            <a:endParaRPr lang="en-IN" altLang="en-US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Target Spot</a:t>
            </a:r>
            <a:endParaRPr lang="en-IN" altLang="en-US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Tomato yellow leaf- Curl Virus</a:t>
            </a:r>
            <a:endParaRPr lang="en-IN" altLang="en-US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Clr>
                <a:srgbClr val="FFFFFF"/>
              </a:buClr>
              <a:buSzPct val="150000"/>
              <a:buFont typeface="Arial" panose="020B0604020202020204" pitchFamily="34" charset="0"/>
              <a:buChar char="•"/>
            </a:pPr>
            <a:r>
              <a:rPr lang="en-IN" altLang="en-US" sz="18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Tomato Mosaic Virus</a:t>
            </a:r>
            <a:endParaRPr lang="en-IN" altLang="en-US" sz="18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-8255" y="-13970"/>
            <a:ext cx="9159875" cy="51904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Google Shape;240;p39"/>
          <p:cNvSpPr txBox="1"/>
          <p:nvPr/>
        </p:nvSpPr>
        <p:spPr>
          <a:xfrm>
            <a:off x="507365" y="146685"/>
            <a:ext cx="7886700" cy="69786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TRAIN RESULTS : VISUALIZATIONS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" y="1007110"/>
            <a:ext cx="8779510" cy="3521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" name="Google Shape;240;p39"/>
          <p:cNvSpPr txBox="1"/>
          <p:nvPr/>
        </p:nvSpPr>
        <p:spPr>
          <a:xfrm>
            <a:off x="499745" y="977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RESULT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197825" y="964400"/>
            <a:ext cx="8642700" cy="1989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Our model was able to predict the disease in a given leaf with an accuracy if 92.54%.</a:t>
            </a:r>
            <a:endParaRPr lang="en-IN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9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Currently we trained our model for Potatoes , Tomatoes and Pepper only. Further, it can expand to all crops which are much prone to diseases and which shows significant changes in their appearances when hit by diseases.</a:t>
            </a:r>
            <a:endParaRPr lang="en-IN" sz="19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res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620" y="8255"/>
            <a:ext cx="9143365" cy="514286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" name="Google Shape;240;p39"/>
          <p:cNvSpPr txBox="1"/>
          <p:nvPr/>
        </p:nvSpPr>
        <p:spPr>
          <a:xfrm>
            <a:off x="628650" y="114300"/>
            <a:ext cx="7886700" cy="85788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FUTURE SCOPE</a:t>
            </a:r>
            <a:endParaRPr lang="en-IN" altLang="en-GB" sz="25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84225" y="971550"/>
            <a:ext cx="7590790" cy="39643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GB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This would help the </a:t>
            </a:r>
            <a:r>
              <a:rPr lang="en-IN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farmers and other agricultural</a:t>
            </a:r>
            <a:r>
              <a:rPr lang="en-GB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agencies </a:t>
            </a:r>
            <a:r>
              <a:rPr lang="en-IN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 detect diseases in plants at early stages, and minimize the economic loss faced by farmers due to poor crop yield.</a:t>
            </a:r>
            <a:endParaRPr lang="en-IN" sz="2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Futhermore, the model can also be integrated to provide disease specific and personalised probable treatments,supplements and precautions for plants sufferring from any diseases.</a:t>
            </a:r>
            <a:endParaRPr lang="en-IN" sz="2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2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Converted into form of a mobile app, any farmer with a phone having camera in it can click the picture of the leaf of the crop and check whether their crop is growing healthy or showing any symptoms of diseases.</a:t>
            </a:r>
            <a:endParaRPr lang="en-IN" sz="2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>
            <p:ph type="title"/>
          </p:nvPr>
        </p:nvSpPr>
        <p:spPr>
          <a:xfrm>
            <a:off x="1193460" y="259270"/>
            <a:ext cx="67578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/>
              <a:t>Future Scope</a:t>
            </a:r>
            <a:endParaRPr lang="en-IN" altLang="en-GB"/>
          </a:p>
        </p:txBody>
      </p:sp>
      <p:sp>
        <p:nvSpPr>
          <p:cNvPr id="378" name="Google Shape;378;p29"/>
          <p:cNvSpPr txBox="1"/>
          <p:nvPr>
            <p:ph type="sldNum" idx="12"/>
          </p:nvPr>
        </p:nvSpPr>
        <p:spPr>
          <a:xfrm>
            <a:off x="0" y="4762400"/>
            <a:ext cx="381000" cy="38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383" name="Google Shape;383;p29"/>
          <p:cNvGrpSpPr/>
          <p:nvPr/>
        </p:nvGrpSpPr>
        <p:grpSpPr>
          <a:xfrm>
            <a:off x="4931410" y="1791335"/>
            <a:ext cx="3536950" cy="1777365"/>
            <a:chOff x="4526679" y="1857800"/>
            <a:chExt cx="2480144" cy="1728853"/>
          </a:xfrm>
        </p:grpSpPr>
        <p:sp>
          <p:nvSpPr>
            <p:cNvPr id="384" name="Google Shape;384;p29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5" name="Google Shape;385;p29"/>
            <p:cNvGrpSpPr/>
            <p:nvPr/>
          </p:nvGrpSpPr>
          <p:grpSpPr>
            <a:xfrm>
              <a:off x="4526679" y="1857800"/>
              <a:ext cx="2480144" cy="1728853"/>
              <a:chOff x="4526679" y="1857800"/>
              <a:chExt cx="2480144" cy="1728853"/>
            </a:xfrm>
          </p:grpSpPr>
          <p:grpSp>
            <p:nvGrpSpPr>
              <p:cNvPr id="386" name="Google Shape;386;p29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87" name="Google Shape;387;p2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388" name="Google Shape;388;p2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389" name="Google Shape;389;p29"/>
              <p:cNvSpPr txBox="1"/>
              <p:nvPr/>
            </p:nvSpPr>
            <p:spPr>
              <a:xfrm>
                <a:off x="4526679" y="3215253"/>
                <a:ext cx="6927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200">
                  <a:solidFill>
                    <a:schemeClr val="dk2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sp>
            <p:nvSpPr>
              <p:cNvPr id="390" name="Google Shape;390;p29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>
                    <a:solidFill>
                      <a:schemeClr val="dk1"/>
                    </a:solidFill>
                    <a:latin typeface="Barlow Light" panose="00000500000000000000"/>
                    <a:ea typeface="Barlow Light" panose="00000500000000000000"/>
                    <a:cs typeface="Barlow Light" panose="00000500000000000000"/>
                    <a:sym typeface="Barlow Light" panose="00000500000000000000"/>
                  </a:rPr>
                  <a:t>Kisan Mitra App</a:t>
                </a:r>
                <a:endParaRPr sz="8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IN" sz="1000" b="1">
                    <a:solidFill>
                      <a:schemeClr val="dk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An android application  in which farmers will have to open the app- click picture of their crop - and they will get the prediction from the app and probable precautions and required supplements.</a:t>
                </a:r>
                <a:endParaRPr lang="en-IN" sz="10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</p:grpSp>
      <p:grpSp>
        <p:nvGrpSpPr>
          <p:cNvPr id="399" name="Google Shape;399;p29"/>
          <p:cNvGrpSpPr/>
          <p:nvPr/>
        </p:nvGrpSpPr>
        <p:grpSpPr>
          <a:xfrm>
            <a:off x="248285" y="1792605"/>
            <a:ext cx="2967355" cy="1777365"/>
            <a:chOff x="495991" y="1857800"/>
            <a:chExt cx="2706162" cy="1728863"/>
          </a:xfrm>
        </p:grpSpPr>
        <p:sp>
          <p:nvSpPr>
            <p:cNvPr id="400" name="Google Shape;400;p29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01" name="Google Shape;401;p29"/>
            <p:cNvGrpSpPr/>
            <p:nvPr/>
          </p:nvGrpSpPr>
          <p:grpSpPr>
            <a:xfrm>
              <a:off x="495991" y="1857800"/>
              <a:ext cx="2706162" cy="1728863"/>
              <a:chOff x="495991" y="1857800"/>
              <a:chExt cx="2706162" cy="1728863"/>
            </a:xfrm>
          </p:grpSpPr>
          <p:sp>
            <p:nvSpPr>
              <p:cNvPr id="402" name="Google Shape;402;p29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200">
                  <a:solidFill>
                    <a:schemeClr val="dk2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grpSp>
            <p:nvGrpSpPr>
              <p:cNvPr id="403" name="Google Shape;403;p2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04" name="Google Shape;404;p29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05" name="Google Shape;405;p2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406" name="Google Shape;406;p29"/>
              <p:cNvSpPr txBox="1"/>
              <p:nvPr/>
            </p:nvSpPr>
            <p:spPr>
              <a:xfrm>
                <a:off x="823374" y="1857800"/>
                <a:ext cx="2378779" cy="9438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500">
                    <a:solidFill>
                      <a:schemeClr val="dk1"/>
                    </a:solidFill>
                    <a:latin typeface="Barlow Light" panose="00000500000000000000"/>
                    <a:ea typeface="Barlow Light" panose="00000500000000000000"/>
                    <a:cs typeface="Barlow Light" panose="00000500000000000000"/>
                    <a:sym typeface="Barlow Light" panose="00000500000000000000"/>
                  </a:rPr>
                  <a:t>Plant disease Prediction</a:t>
                </a:r>
                <a:endParaRPr sz="8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IN" sz="1000" b="1">
                    <a:solidFill>
                      <a:schemeClr val="dk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Built a model which can work in succesful and quick predicition of diseases in plants with help of CNN</a:t>
                </a:r>
                <a:endParaRPr lang="en-IN" sz="8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</p:grpSp>
      <p:grpSp>
        <p:nvGrpSpPr>
          <p:cNvPr id="407" name="Google Shape;407;p29"/>
          <p:cNvGrpSpPr/>
          <p:nvPr/>
        </p:nvGrpSpPr>
        <p:grpSpPr>
          <a:xfrm>
            <a:off x="2414270" y="2661285"/>
            <a:ext cx="3207385" cy="1784350"/>
            <a:chOff x="2525595" y="2702596"/>
            <a:chExt cx="2501355" cy="1735654"/>
          </a:xfrm>
        </p:grpSpPr>
        <p:sp>
          <p:nvSpPr>
            <p:cNvPr id="408" name="Google Shape;408;p29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09" name="Google Shape;409;p29"/>
            <p:cNvGrpSpPr/>
            <p:nvPr/>
          </p:nvGrpSpPr>
          <p:grpSpPr>
            <a:xfrm>
              <a:off x="2525595" y="2702596"/>
              <a:ext cx="2501355" cy="1735654"/>
              <a:chOff x="2525595" y="2702596"/>
              <a:chExt cx="2501355" cy="1735654"/>
            </a:xfrm>
          </p:grpSpPr>
          <p:sp>
            <p:nvSpPr>
              <p:cNvPr id="410" name="Google Shape;410;p29"/>
              <p:cNvSpPr txBox="1"/>
              <p:nvPr/>
            </p:nvSpPr>
            <p:spPr>
              <a:xfrm>
                <a:off x="2525595" y="2702596"/>
                <a:ext cx="7458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200">
                  <a:solidFill>
                    <a:schemeClr val="dk2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  <p:grpSp>
            <p:nvGrpSpPr>
              <p:cNvPr id="411" name="Google Shape;411;p29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12" name="Google Shape;412;p29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13" name="Google Shape;413;p29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</a:p>
              </p:txBody>
            </p:sp>
          </p:grpSp>
          <p:sp>
            <p:nvSpPr>
              <p:cNvPr id="414" name="Google Shape;414;p29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>
                    <a:solidFill>
                      <a:schemeClr val="dk1"/>
                    </a:solidFill>
                    <a:latin typeface="Barlow Light" panose="00000500000000000000"/>
                    <a:ea typeface="Barlow Light" panose="00000500000000000000"/>
                    <a:cs typeface="Barlow Light" panose="00000500000000000000"/>
                    <a:sym typeface="Barlow Light" panose="00000500000000000000"/>
                  </a:rPr>
                  <a:t>Kisan Mitra Web App </a:t>
                </a:r>
                <a:endParaRPr sz="8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IN" sz="1000" b="1">
                    <a:solidFill>
                      <a:schemeClr val="dk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A</a:t>
                </a:r>
                <a:r>
                  <a:rPr lang="en-IN" sz="1000" b="1">
                    <a:solidFill>
                      <a:schemeClr val="dk1"/>
                    </a:solidFill>
                    <a:latin typeface="Barlow" panose="00000500000000000000"/>
                    <a:ea typeface="Barlow" panose="00000500000000000000"/>
                    <a:cs typeface="Barlow" panose="00000500000000000000"/>
                    <a:sym typeface="Barlow" panose="00000500000000000000"/>
                  </a:rPr>
                  <a:t> web application which can help all the farmers across the globe  to  upload a picture of their crop and check out for crop’s health,diseases , probable  supplements etc.</a:t>
                </a:r>
                <a:endParaRPr lang="en-IN" sz="1000" b="1">
                  <a:solidFill>
                    <a:schemeClr val="dk1"/>
                  </a:solidFill>
                  <a:latin typeface="Barlow" panose="00000500000000000000"/>
                  <a:ea typeface="Barlow" panose="00000500000000000000"/>
                  <a:cs typeface="Barlow" panose="00000500000000000000"/>
                  <a:sym typeface="Barlow" panose="00000500000000000000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0" name="Google Shape;240;p39"/>
          <p:cNvSpPr txBox="1"/>
          <p:nvPr/>
        </p:nvSpPr>
        <p:spPr>
          <a:xfrm>
            <a:off x="628650" y="162560"/>
            <a:ext cx="7886700" cy="57467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GB" sz="25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CONCLUSION</a:t>
            </a:r>
            <a:endParaRPr sz="2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182245" y="672465"/>
            <a:ext cx="8658860" cy="46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 topic for our 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major </a:t>
            </a: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is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Plant disease prediction using image classification using Convolutional Neuran Network</a:t>
            </a: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The accuracy of our model 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after 30 epochs </a:t>
            </a: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</a:t>
            </a: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is 92.54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%</a:t>
            </a: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. In this model we </a:t>
            </a: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used GPU ( From NVIDIA-CUDA) and built tf_data pipeline usinf tensorflow to make out computations 10-12 times faster. We have used techniques like prefetching and caching to reduce model training time and resizing and rescaling to remove outliers(Data Normalization).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As Number of Epochs increases our model’s accuracy increases.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Through the developed model, we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predicted that whether the given image has any disease or is healthy</a:t>
            </a: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with an accuracy of 92.54%.</a:t>
            </a:r>
            <a:endParaRPr lang="en-GB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endParaRPr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thanks"/>
          <p:cNvPicPr>
            <a:picLocks noChangeAspect="1"/>
          </p:cNvPicPr>
          <p:nvPr/>
        </p:nvPicPr>
        <p:blipFill>
          <a:blip r:embed="rId1">
            <a:alphaModFix amt="7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950143" y="2141855"/>
            <a:ext cx="1503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</a:t>
            </a:r>
            <a:endParaRPr lang="en-IN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831783" y="1311910"/>
            <a:ext cx="22479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</a:t>
            </a:r>
            <a:endParaRPr lang="en-IN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1909"/>
            <a:ext cx="9144000" cy="704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098548" y="186587"/>
            <a:ext cx="945000" cy="94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010"/>
            <a:ext cx="9144000" cy="378042"/>
          </a:xfrm>
          <a:prstGeom prst="rect">
            <a:avLst/>
          </a:prstGeom>
        </p:spPr>
        <p:txBody>
          <a:bodyPr/>
          <a:lstStyle/>
          <a:p>
            <a:r>
              <a:rPr lang="en-IN" altLang="ko-KR" sz="3300" dirty="0"/>
              <a:t>REFRENCES</a:t>
            </a:r>
            <a:endParaRPr lang="en-IN" altLang="ko-KR" sz="3300" dirty="0"/>
          </a:p>
        </p:txBody>
      </p:sp>
      <p:sp>
        <p:nvSpPr>
          <p:cNvPr id="23" name="TextBox 22"/>
          <p:cNvSpPr txBox="1"/>
          <p:nvPr/>
        </p:nvSpPr>
        <p:spPr>
          <a:xfrm>
            <a:off x="1028700" y="888213"/>
            <a:ext cx="70866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9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 rot="16200000">
            <a:off x="4373888" y="572705"/>
            <a:ext cx="394319" cy="39457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025">
              <a:solidFill>
                <a:schemeClr val="tx1"/>
              </a:solidFill>
            </a:endParaRPr>
          </a:p>
        </p:txBody>
      </p:sp>
      <p:pic>
        <p:nvPicPr>
          <p:cNvPr id="3" name="Picture Placeholder 2" descr="wikipedia1"/>
          <p:cNvPicPr>
            <a:picLocks noChangeAspect="1"/>
          </p:cNvPicPr>
          <p:nvPr>
            <p:ph type="pic" idx="11"/>
          </p:nvPr>
        </p:nvPicPr>
        <p:blipFill>
          <a:blip r:embed="rId1"/>
          <a:stretch>
            <a:fillRect/>
          </a:stretch>
        </p:blipFill>
        <p:spPr>
          <a:xfrm>
            <a:off x="5359241" y="2029301"/>
            <a:ext cx="1218248" cy="2069306"/>
          </a:xfrm>
          <a:prstGeom prst="rect">
            <a:avLst/>
          </a:prstGeom>
        </p:spPr>
      </p:pic>
      <p:pic>
        <p:nvPicPr>
          <p:cNvPr id="5" name="Picture Placeholder 4" descr="kaggle-logo-gray-300"/>
          <p:cNvPicPr>
            <a:picLocks noChangeAspect="1"/>
          </p:cNvPicPr>
          <p:nvPr>
            <p:ph type="pic" idx="10"/>
          </p:nvPr>
        </p:nvPicPr>
        <p:blipFill>
          <a:blip r:embed="rId2"/>
          <a:stretch>
            <a:fillRect/>
          </a:stretch>
        </p:blipFill>
        <p:spPr>
          <a:xfrm>
            <a:off x="7371398" y="1708309"/>
            <a:ext cx="1772603" cy="1986439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55721" y="967264"/>
            <a:ext cx="4987766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sz="1200" b="1"/>
          </a:p>
          <a:p>
            <a:r>
              <a:rPr lang="en-US" sz="1200" b="1"/>
              <a:t>https://devdocs.io/numpy~1.14/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</a:t>
            </a:r>
            <a:r>
              <a:rPr lang="en-IN" altLang="en-US" sz="1200" b="1"/>
              <a:t>who.org.in</a:t>
            </a:r>
            <a:r>
              <a:rPr lang="en-US" sz="1200" b="1"/>
              <a:t>/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https://pandas.pydata.org/pandas-docs/version/0.15/tutorials.html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https://python-graph-gallery.com/seaborn/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https://www.tutorialspoint.com/seaborn/index.htm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</a:t>
            </a:r>
            <a:r>
              <a:rPr lang="en-IN" altLang="en-US" sz="1200" b="1"/>
              <a:t>ourworldindata</a:t>
            </a:r>
            <a:r>
              <a:rPr lang="en-US" sz="1200" b="1"/>
              <a:t>.org/api/index.html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https://en.wikipedia.org/wiki/Python_Imaging_Library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https://scikit-learn.org/stable/documentation.html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https://docs.python.org/3/library/sys.html</a:t>
            </a:r>
            <a:endParaRPr lang="en-US" sz="1200" b="1"/>
          </a:p>
          <a:p>
            <a:endParaRPr lang="en-US" sz="1200" b="1"/>
          </a:p>
          <a:p>
            <a:r>
              <a:rPr lang="en-US" sz="1200" b="1"/>
              <a:t>https://scikit-learn.org/dev/_downloads/scikit-learn-docs.pdf</a:t>
            </a:r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936575" y="150100"/>
            <a:ext cx="5036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chemeClr val="dk1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rPr>
              <a:t>PROJECT MOTIVATION</a:t>
            </a:r>
            <a:endParaRPr sz="2600" b="1">
              <a:solidFill>
                <a:schemeClr val="dk1"/>
              </a:solidFill>
              <a:latin typeface="Average" panose="02000503040000020003"/>
              <a:ea typeface="Average" panose="02000503040000020003"/>
              <a:cs typeface="Average" panose="02000503040000020003"/>
              <a:sym typeface="Average" panose="02000503040000020003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114975" y="640160"/>
            <a:ext cx="8679600" cy="489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sz="1700">
                <a:solidFill>
                  <a:schemeClr val="dk1"/>
                </a:solidFill>
              </a:rPr>
              <a:t>Farmers not only suffer a loss of capital , but sometimes they may lose their livelihood if their crop is hit by any disease and left unidentified/uncured.</a:t>
            </a: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altLang="en-GB" sz="1700">
                <a:solidFill>
                  <a:schemeClr val="dk1"/>
                </a:solidFill>
              </a:rPr>
              <a:t>Therefore ,t</a:t>
            </a:r>
            <a:r>
              <a:rPr lang="en-GB" sz="1700">
                <a:solidFill>
                  <a:schemeClr val="dk1"/>
                </a:solidFill>
              </a:rPr>
              <a:t>he timely identification and early prevention of crop diseases are essential </a:t>
            </a:r>
            <a:r>
              <a:rPr lang="en-IN" altLang="en-GB" sz="1700">
                <a:solidFill>
                  <a:schemeClr val="dk1"/>
                </a:solidFill>
              </a:rPr>
              <a:t>to avoid such misfortunes and </a:t>
            </a:r>
            <a:r>
              <a:rPr lang="en-GB" sz="1700">
                <a:solidFill>
                  <a:schemeClr val="dk1"/>
                </a:solidFill>
              </a:rPr>
              <a:t>for improving</a:t>
            </a:r>
            <a:r>
              <a:rPr lang="en-IN" altLang="en-GB" sz="1700">
                <a:solidFill>
                  <a:schemeClr val="dk1"/>
                </a:solidFill>
              </a:rPr>
              <a:t> crop yield and quality.</a:t>
            </a:r>
            <a:endParaRPr lang="en-GB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altLang="en-GB" sz="1700">
                <a:solidFill>
                  <a:schemeClr val="dk1"/>
                </a:solidFill>
              </a:rPr>
              <a:t>It need a lot of experience and expertise to identify these diseases in the crops at such an early stage where prevention and medication can help.</a:t>
            </a:r>
            <a:endParaRPr lang="en-IN" altLang="en-GB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altLang="en-GB" sz="1700">
                <a:solidFill>
                  <a:schemeClr val="dk1"/>
                </a:solidFill>
              </a:rPr>
              <a:t>Due to inadequate diagnosis of such diseases and not knowing symptoms of the disease and its treatments, the yield and quality is hit badly.</a:t>
            </a:r>
            <a:endParaRPr lang="en-IN" altLang="en-GB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sz="1700">
                <a:solidFill>
                  <a:schemeClr val="dk1"/>
                </a:solidFill>
              </a:rPr>
              <a:t>Therefore , by using </a:t>
            </a:r>
            <a:r>
              <a:rPr sz="1700">
                <a:solidFill>
                  <a:schemeClr val="dk1"/>
                </a:solidFill>
              </a:rPr>
              <a:t>deep convolutional-neural-network (CNN) models</a:t>
            </a:r>
            <a:r>
              <a:rPr lang="en-IN" sz="1700">
                <a:solidFill>
                  <a:schemeClr val="dk1"/>
                </a:solidFill>
              </a:rPr>
              <a:t>, we</a:t>
            </a:r>
            <a:r>
              <a:rPr sz="1700">
                <a:solidFill>
                  <a:schemeClr val="dk1"/>
                </a:solidFill>
              </a:rPr>
              <a:t> are </a:t>
            </a:r>
            <a:r>
              <a:rPr lang="en-IN" sz="1700">
                <a:solidFill>
                  <a:schemeClr val="dk1"/>
                </a:solidFill>
              </a:rPr>
              <a:t>trying </a:t>
            </a:r>
            <a:r>
              <a:rPr sz="1700">
                <a:solidFill>
                  <a:schemeClr val="dk1"/>
                </a:solidFill>
              </a:rPr>
              <a:t>to</a:t>
            </a:r>
            <a:r>
              <a:rPr lang="en-IN" sz="1700">
                <a:solidFill>
                  <a:schemeClr val="dk1"/>
                </a:solidFill>
              </a:rPr>
              <a:t> </a:t>
            </a:r>
            <a:r>
              <a:rPr sz="1700">
                <a:solidFill>
                  <a:schemeClr val="dk1"/>
                </a:solidFill>
              </a:rPr>
              <a:t>identify and diagnose diseases in plants from their leaves</a:t>
            </a:r>
            <a:r>
              <a:rPr lang="en-IN" sz="1700">
                <a:solidFill>
                  <a:schemeClr val="dk1"/>
                </a:solidFill>
              </a:rPr>
              <a:t>.</a:t>
            </a: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sz="1700">
                <a:solidFill>
                  <a:schemeClr val="dk1"/>
                </a:solidFill>
              </a:rPr>
              <a:t>Since maximum of the diseases in crops affects the leaves in a unique way, these diseases can be uniquely identified by the leaves of that plant.</a:t>
            </a: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sz="1700">
                <a:solidFill>
                  <a:schemeClr val="dk1"/>
                </a:solidFill>
              </a:rPr>
              <a:t>We provide a picture of the plant with some disease, and our model tells us if it has any disease or it is healthy.</a:t>
            </a: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IN" sz="1700">
                <a:solidFill>
                  <a:schemeClr val="dk1"/>
                </a:solidFill>
              </a:rPr>
              <a:t>Thus, it bridges the gap between the required expertise to identify the diseases in a crop Vs the availability of expertise using CNN.</a:t>
            </a: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endParaRPr lang="en-IN"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endParaRPr lang="en-IN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58470" y="259080"/>
            <a:ext cx="8270240" cy="62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 panose="020F0502020204030204"/>
              <a:buNone/>
            </a:pPr>
            <a:r>
              <a:rPr lang="en-IN" sz="2700" b="1"/>
              <a:t>% Loss in Yield Due to Diseases</a:t>
            </a:r>
            <a:endParaRPr lang="en-IN" sz="2700" b="1"/>
          </a:p>
        </p:txBody>
      </p:sp>
      <p:sp>
        <p:nvSpPr>
          <p:cNvPr id="106" name="Google Shape;106;p20"/>
          <p:cNvSpPr txBox="1"/>
          <p:nvPr>
            <p:ph type="body" idx="1"/>
          </p:nvPr>
        </p:nvSpPr>
        <p:spPr>
          <a:xfrm>
            <a:off x="303530" y="1089025"/>
            <a:ext cx="3680460" cy="3642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 panose="02020603050405020304"/>
              <a:buChar char="●"/>
            </a:pP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</a:t>
            </a:r>
            <a:r>
              <a:rPr 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lant disease reduces the production and quality of food, fibre and biofuel crops</a:t>
            </a: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like</a:t>
            </a:r>
            <a:r>
              <a:rPr 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sugarcane, oilseed, etc.</a:t>
            </a:r>
            <a:endParaRPr lang="en-GB" altLang="en-GB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 panose="02020603050405020304"/>
              <a:buChar char="●"/>
            </a:pP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</a:t>
            </a:r>
            <a:r>
              <a:rPr lang="en-GB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 average</a:t>
            </a: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, </a:t>
            </a:r>
            <a:r>
              <a:rPr lang="en-IN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plant diseases</a:t>
            </a:r>
            <a:r>
              <a:rPr lang="en-GB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account for 42%</a:t>
            </a:r>
            <a:r>
              <a:rPr lang="en-IN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reduction in yield</a:t>
            </a:r>
            <a:r>
              <a:rPr lang="en-GB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of the most important food</a:t>
            </a:r>
            <a:r>
              <a:rPr lang="en-IN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/cash</a:t>
            </a:r>
            <a:r>
              <a:rPr lang="en-GB" altLang="en-GB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crops</a:t>
            </a:r>
            <a:r>
              <a:rPr lang="en-IN" altLang="en-GB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like Sugarcane , Potatoes , maize,etc .</a:t>
            </a:r>
            <a:endParaRPr lang="en-GB" altLang="en-GB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Annual Monetary Loss in India only was 60,000 Cr in the year 2015-16.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3984121" y="4628185"/>
            <a:ext cx="4280400" cy="28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altLang="en-GB" sz="1400" i="1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Overview of Loss in Yield due to diseases</a:t>
            </a:r>
            <a:endParaRPr lang="en-IN" altLang="en-GB" sz="1400" i="1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" name="Picture 9" descr="% share of crop loss due to diseas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9410" y="1440815"/>
            <a:ext cx="4559300" cy="29387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1784985" y="172085"/>
            <a:ext cx="5477510" cy="63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</a:pPr>
            <a:r>
              <a:rPr lang="en-IN" sz="2700" b="1" u="sng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Impact of Early detection of Diseases in Plants</a:t>
            </a:r>
            <a:endParaRPr lang="en-IN" sz="2700" u="sng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210820" y="1045210"/>
            <a:ext cx="8721725" cy="362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Potatoes and Tomatoes are much more prone to fungal diseases. If not dealt at initial stages , these fungi can turn a healthy green field into a field full of yellow and brown leaves within weeks.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These diseases looks so similar to human eye that it becomes very difficult for a novice farmer to identify the disease correctly.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Each year, plant viruses and fungal attacks lead to crop losses of up to 30 percent in case of potatoes.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IN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Testing the samples of plants becomes a time taking pocess.</a:t>
            </a:r>
            <a:endParaRPr lang="en-IN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●"/>
            </a:pPr>
            <a:r>
              <a:rPr lang="en-IN" altLang="en-GB" sz="21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these diseases are detected at early stages, it saves fertilizer quantity , reduces treatment duration , thus finally saving time, cost and labour. Meanwhile also preserving the quantity and quality of the yield.</a:t>
            </a:r>
            <a:endParaRPr lang="en-IN" altLang="en-GB" sz="2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567400" y="-6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</a:pPr>
            <a:r>
              <a:rPr lang="en-IN" sz="27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Introduction to Idea </a:t>
            </a:r>
            <a:endParaRPr lang="en-IN" sz="27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30"/>
          <p:cNvSpPr txBox="1"/>
          <p:nvPr>
            <p:ph type="body" idx="1"/>
          </p:nvPr>
        </p:nvSpPr>
        <p:spPr>
          <a:xfrm>
            <a:off x="200025" y="825500"/>
            <a:ext cx="8617585" cy="3992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Most of the farmers treat the infected plants either based on their own past experience and knowledge, while only a few have agricultural test centers available nearby them.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So we have train our model with the images of the infected leaves (seggregated class/disease wise), and we are able to predict that the disease class from the picture of leaf from a random plant with an accuracy of 92%.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have taken our dataset from Kaggle, which has images of Potato, Tomato and pepper plant with each plant having seperate classes for seperate diseases.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 b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Further , </a:t>
            </a: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if </a:t>
            </a: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integrate our model using API(fastAPI, Flask,etc) with a mobile app, a user can click the image of a leaf and the app will display the disease name to the user within seconds.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628650" y="96044"/>
            <a:ext cx="7886700" cy="67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GB" sz="27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TESTING DATASET</a:t>
            </a:r>
            <a:r>
              <a:rPr lang="en-IN" altLang="en-GB" sz="27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- Brief Introduction</a:t>
            </a:r>
            <a:endParaRPr lang="en-IN" altLang="en-GB" sz="27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" name="Text Placeholder 1"/>
          <p:cNvSpPr/>
          <p:nvPr>
            <p:ph type="body" idx="1"/>
          </p:nvPr>
        </p:nvSpPr>
        <p:spPr>
          <a:xfrm>
            <a:off x="628650" y="669925"/>
            <a:ext cx="7886700" cy="4112260"/>
          </a:xfrm>
        </p:spPr>
        <p:txBody>
          <a:bodyPr>
            <a:noAutofit/>
          </a:bodyPr>
          <a:p>
            <a:pPr indent="-355600" algn="l">
              <a:lnSpc>
                <a:spcPct val="100000"/>
              </a:lnSpc>
              <a:spcBef>
                <a:spcPts val="0"/>
              </a:spcBef>
              <a:buFont typeface="Times New Roman" panose="02020603050405020304"/>
            </a:pPr>
            <a:r>
              <a:rPr lang="en-IN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In our Dataset , we have 15 different folders containing images of Potatoes,Tomatoes and Pepper.We will look across a total number of 12 diseases among these 3 plants , while 3 folders contains healthy leaf images of each plant.</a:t>
            </a:r>
            <a:endParaRPr lang="en-IN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355600" algn="l">
              <a:lnSpc>
                <a:spcPct val="100000"/>
              </a:lnSpc>
              <a:spcBef>
                <a:spcPts val="0"/>
              </a:spcBef>
              <a:buFont typeface="Times New Roman" panose="02020603050405020304"/>
            </a:pP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Below is a description of what each </a:t>
            </a:r>
            <a:r>
              <a:rPr lang="en-IN" alt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folders repesent </a:t>
            </a:r>
            <a:r>
              <a:rPr lang="en-GB" sz="18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means in our dataset:</a:t>
            </a:r>
            <a:endParaRPr lang="en-GB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355600" algn="l">
              <a:lnSpc>
                <a:spcPct val="100000"/>
              </a:lnSpc>
              <a:spcBef>
                <a:spcPts val="0"/>
              </a:spcBef>
              <a:buFont typeface="Times New Roman" panose="02020603050405020304"/>
            </a:pPr>
            <a:endParaRPr lang="en-GB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  <a:p>
            <a:pPr indent="-355600" algn="l">
              <a:lnSpc>
                <a:spcPct val="100000"/>
              </a:lnSpc>
              <a:spcBef>
                <a:spcPts val="0"/>
              </a:spcBef>
              <a:buFont typeface="Times New Roman" panose="02020603050405020304"/>
            </a:pPr>
            <a:endParaRPr lang="en-GB" sz="18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12" name="Picture 11" descr="0a4c007d-41ab-4659-99cb-8a4ae4d07a55___NREC_B.Spot 19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9980" y="2360295"/>
            <a:ext cx="1343025" cy="12065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77253" y="2099945"/>
            <a:ext cx="180784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1100">
                <a:solidFill>
                  <a:schemeClr val="tx1"/>
                </a:solidFill>
              </a:rPr>
              <a:t>Pepper </a:t>
            </a:r>
            <a:r>
              <a:rPr lang="en-GB" sz="1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Bell </a:t>
            </a:r>
            <a:r>
              <a:rPr lang="en-IN" altLang="en-US" sz="1100">
                <a:solidFill>
                  <a:schemeClr val="tx1"/>
                </a:solidFill>
              </a:rPr>
              <a:t>Bacterial Spot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4" name="Picture 3" descr="0b76f650-27cf-4b62-b3ad-c97d81e0db0c___JR_HL 85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5" y="3629660"/>
            <a:ext cx="1342390" cy="12065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090930" y="4862830"/>
            <a:ext cx="138176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1100">
                <a:solidFill>
                  <a:schemeClr val="tx1"/>
                </a:solidFill>
              </a:rPr>
              <a:t>Pepper </a:t>
            </a:r>
            <a:r>
              <a:rPr lang="en-GB" sz="1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Bell </a:t>
            </a:r>
            <a:r>
              <a:rPr lang="en-IN" altLang="en-GB" sz="1100">
                <a:solidFill>
                  <a:schemeClr val="tx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Healthy</a:t>
            </a:r>
            <a:endParaRPr lang="en-IN" altLang="en-GB" sz="1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pic>
        <p:nvPicPr>
          <p:cNvPr id="6" name="Picture 5" descr="0fd22207-cb37-42a1-965f-7dfe43f9d579___RS_Early.B 68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280" y="2360295"/>
            <a:ext cx="1615440" cy="1406525"/>
          </a:xfrm>
          <a:prstGeom prst="rect">
            <a:avLst/>
          </a:prstGeom>
        </p:spPr>
      </p:pic>
      <p:pic>
        <p:nvPicPr>
          <p:cNvPr id="7" name="Picture 6" descr="0be9d721-82f5-42c3-b535-7494afe01dbe___RS_HL 18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760" y="3428365"/>
            <a:ext cx="1677670" cy="1407160"/>
          </a:xfrm>
          <a:prstGeom prst="rect">
            <a:avLst/>
          </a:prstGeom>
        </p:spPr>
      </p:pic>
      <p:pic>
        <p:nvPicPr>
          <p:cNvPr id="8" name="Picture 7" descr="2af683b8-ad55-450d-9047-630b85a2d128___RS_LB 46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210" y="2360295"/>
            <a:ext cx="1548130" cy="140716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3463290" y="3890010"/>
            <a:ext cx="128397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Potato Late Blight</a:t>
            </a:r>
            <a:endParaRPr lang="en-IN" sz="1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5567998" y="4836160"/>
            <a:ext cx="1097915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Potato Healthy</a:t>
            </a:r>
            <a:endParaRPr lang="en-IN" sz="1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7240905" y="3890010"/>
            <a:ext cx="133096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Potato Early Blight</a:t>
            </a:r>
            <a:endParaRPr lang="en-IN" sz="1100">
              <a:solidFill>
                <a:schemeClr val="tx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0c2bd887-092f-410d-ac56-9b96110665c8___Com.G_TgS_FL 82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560" y="476250"/>
            <a:ext cx="1253490" cy="1253490"/>
          </a:xfrm>
          <a:prstGeom prst="rect">
            <a:avLst/>
          </a:prstGeom>
        </p:spPr>
      </p:pic>
      <p:pic>
        <p:nvPicPr>
          <p:cNvPr id="5" name="Picture 4" descr="6a2c0438-3207-4998-893a-02ddb3a26081___PSU_CG 229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89560" y="2023110"/>
            <a:ext cx="1253490" cy="1252800"/>
          </a:xfrm>
          <a:prstGeom prst="rect">
            <a:avLst/>
          </a:prstGeom>
        </p:spPr>
      </p:pic>
      <p:sp>
        <p:nvSpPr>
          <p:cNvPr id="196" name="Google Shape;196;p32"/>
          <p:cNvSpPr txBox="1"/>
          <p:nvPr>
            <p:ph type="title"/>
          </p:nvPr>
        </p:nvSpPr>
        <p:spPr>
          <a:xfrm>
            <a:off x="1720215" y="95885"/>
            <a:ext cx="5760085" cy="380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 panose="020F0502020204030204"/>
              <a:buNone/>
            </a:pPr>
            <a:r>
              <a:rPr lang="en-IN" sz="2700" b="1">
                <a:solidFill>
                  <a:srgbClr val="FFFFFF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Diseases in Tomatoes</a:t>
            </a:r>
            <a:endParaRPr lang="en-IN" sz="2700" b="1">
              <a:solidFill>
                <a:srgbClr val="FFFFFF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191135" y="1729740"/>
            <a:ext cx="141668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Target </a:t>
            </a:r>
            <a:r>
              <a:rPr lang="en-IN" altLang="en-US" sz="1100">
                <a:solidFill>
                  <a:schemeClr val="tx1"/>
                </a:solidFill>
              </a:rPr>
              <a:t>Spot</a:t>
            </a:r>
            <a:endParaRPr lang="en-IN" altLang="en-US" sz="1100">
              <a:solidFill>
                <a:schemeClr val="tx1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90500" y="3308350"/>
            <a:ext cx="141668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Mosaic Virus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16" name="Picture 15" descr="0ae828f5-e6e8-4100-b297-52f98dfc6109___UF.GRC_YLCV_Lab 019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220" y="475615"/>
            <a:ext cx="1252220" cy="12541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2310765" y="1729740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Yellow Leaf-Curl Virus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18" name="Picture 17" descr="0ab9c705-f29e-45ac-b786-9549b3c38f16___GCREC_Bact.Sp 32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76250"/>
            <a:ext cx="1252855" cy="1252855"/>
          </a:xfrm>
          <a:prstGeom prst="rect">
            <a:avLst/>
          </a:prstGeom>
        </p:spPr>
      </p:pic>
      <p:sp>
        <p:nvSpPr>
          <p:cNvPr id="19" name="Text Box 18"/>
          <p:cNvSpPr txBox="1"/>
          <p:nvPr/>
        </p:nvSpPr>
        <p:spPr>
          <a:xfrm>
            <a:off x="4753610" y="1729105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Bacterial Spot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20" name="Picture 19" descr="0ae44a6c-1213-4312-a11b-c7c5d4e585d0___RS_Erly.B 944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33615" y="476885"/>
            <a:ext cx="1252800" cy="12528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7122160" y="1729105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Early Blight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22" name="Picture 21" descr="0a0d6a11-ddd6-4dac-8469-d5f65af5afca___RS_HL 05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645" y="3569335"/>
            <a:ext cx="1252800" cy="1252800"/>
          </a:xfrm>
          <a:prstGeom prst="rect">
            <a:avLst/>
          </a:prstGeom>
        </p:spPr>
      </p:pic>
      <p:pic>
        <p:nvPicPr>
          <p:cNvPr id="23" name="Picture 22" descr="0a4b3cde-c83a-4c83-b037-010369738152___RS_Late.B 698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7388860" y="2023110"/>
            <a:ext cx="1252800" cy="1252800"/>
          </a:xfrm>
          <a:prstGeom prst="rect">
            <a:avLst/>
          </a:prstGeom>
        </p:spPr>
      </p:pic>
      <p:pic>
        <p:nvPicPr>
          <p:cNvPr id="24" name="Picture 23" descr="1fa78650-4f81-4c8f-9190-91f1057d1158___Crnl_L.Mold 908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521585" y="2023110"/>
            <a:ext cx="1252800" cy="1252800"/>
          </a:xfrm>
          <a:prstGeom prst="rect">
            <a:avLst/>
          </a:prstGeom>
        </p:spPr>
      </p:pic>
      <p:sp>
        <p:nvSpPr>
          <p:cNvPr id="25" name="Text Box 24"/>
          <p:cNvSpPr txBox="1"/>
          <p:nvPr/>
        </p:nvSpPr>
        <p:spPr>
          <a:xfrm>
            <a:off x="2440305" y="3308350"/>
            <a:ext cx="141668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Mold</a:t>
            </a:r>
            <a:endParaRPr lang="en-IN" altLang="en-US" sz="1100">
              <a:solidFill>
                <a:schemeClr val="tx1"/>
              </a:solidFill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7177405" y="3309620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Late Blight</a:t>
            </a:r>
            <a:endParaRPr lang="en-IN" altLang="en-US" sz="1100">
              <a:solidFill>
                <a:schemeClr val="tx1"/>
              </a:solidFill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1266190" y="4822825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Tomato Healthy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28" name="Picture 27" descr="1d2e1e46-0835-4f07-bebe-edf37ade1a12___Matt.S_CG 636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4955540" y="2019935"/>
            <a:ext cx="1252800" cy="1252800"/>
          </a:xfrm>
          <a:prstGeom prst="rect">
            <a:avLst/>
          </a:prstGeom>
        </p:spPr>
      </p:pic>
      <p:sp>
        <p:nvSpPr>
          <p:cNvPr id="29" name="Text Box 28"/>
          <p:cNvSpPr txBox="1"/>
          <p:nvPr/>
        </p:nvSpPr>
        <p:spPr>
          <a:xfrm>
            <a:off x="4753610" y="3303270"/>
            <a:ext cx="167576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Septoria Leaf Spot</a:t>
            </a:r>
            <a:endParaRPr lang="en-IN" altLang="en-US" sz="1100">
              <a:solidFill>
                <a:schemeClr val="tx1"/>
              </a:solidFill>
            </a:endParaRPr>
          </a:p>
        </p:txBody>
      </p:sp>
      <p:pic>
        <p:nvPicPr>
          <p:cNvPr id="30" name="Picture 29" descr="4bac1537-cc33-460d-901c-70eb70db38a0___Com.G_SpM_FL 9021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6208395" y="3569335"/>
            <a:ext cx="1252800" cy="1252800"/>
          </a:xfrm>
          <a:prstGeom prst="rect">
            <a:avLst/>
          </a:prstGeom>
        </p:spPr>
      </p:pic>
      <p:sp>
        <p:nvSpPr>
          <p:cNvPr id="31" name="Text Box 30"/>
          <p:cNvSpPr txBox="1"/>
          <p:nvPr/>
        </p:nvSpPr>
        <p:spPr>
          <a:xfrm>
            <a:off x="5800090" y="4827905"/>
            <a:ext cx="213550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sz="1100">
                <a:solidFill>
                  <a:schemeClr val="tx1"/>
                </a:solidFill>
              </a:rPr>
              <a:t>Spider Mites</a:t>
            </a:r>
            <a:endParaRPr lang="en-IN" altLang="en-US" sz="1100">
              <a:solidFill>
                <a:schemeClr val="tx1"/>
              </a:solidFill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3068955" y="3745865"/>
            <a:ext cx="28016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1600">
                <a:solidFill>
                  <a:schemeClr val="tx1"/>
                </a:solidFill>
              </a:rPr>
              <a:t>Various Types of </a:t>
            </a:r>
            <a:endParaRPr lang="en-IN" altLang="en-US" sz="1600">
              <a:solidFill>
                <a:schemeClr val="tx1"/>
              </a:solidFill>
            </a:endParaRPr>
          </a:p>
          <a:p>
            <a:pPr algn="ctr"/>
            <a:r>
              <a:rPr lang="en-IN" altLang="en-US" sz="1600">
                <a:solidFill>
                  <a:schemeClr val="tx1"/>
                </a:solidFill>
              </a:rPr>
              <a:t>diseases in tomatoes </a:t>
            </a:r>
            <a:endParaRPr lang="en-IN" altLang="en-US" sz="1600">
              <a:solidFill>
                <a:schemeClr val="tx1"/>
              </a:solidFill>
            </a:endParaRPr>
          </a:p>
          <a:p>
            <a:pPr algn="ctr"/>
            <a:r>
              <a:rPr lang="en-IN" altLang="en-US" sz="1600">
                <a:solidFill>
                  <a:schemeClr val="tx1"/>
                </a:solidFill>
              </a:rPr>
              <a:t>which our model can </a:t>
            </a:r>
            <a:endParaRPr lang="en-IN" altLang="en-US" sz="1600">
              <a:solidFill>
                <a:schemeClr val="tx1"/>
              </a:solidFill>
            </a:endParaRPr>
          </a:p>
          <a:p>
            <a:pPr algn="ctr"/>
            <a:r>
              <a:rPr lang="en-IN" altLang="en-US" sz="1600">
                <a:solidFill>
                  <a:schemeClr val="tx1"/>
                </a:solidFill>
              </a:rPr>
              <a:t>detect.</a:t>
            </a:r>
            <a:endParaRPr lang="en-IN" altLang="en-US" sz="16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8" name="Google Shape;208;p34"/>
          <p:cNvSpPr txBox="1"/>
          <p:nvPr/>
        </p:nvSpPr>
        <p:spPr>
          <a:xfrm>
            <a:off x="407035" y="200025"/>
            <a:ext cx="8121015" cy="83248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 panose="020F0502020204030204"/>
              <a:buNone/>
            </a:pPr>
            <a:r>
              <a:rPr lang="en-IN" altLang="en-GB" sz="2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Set Up For Development Environment</a:t>
            </a:r>
            <a:br>
              <a:rPr lang="en-IN" altLang="en-GB" sz="2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IN" altLang="en-GB" sz="2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Working With GPU</a:t>
            </a:r>
            <a:endParaRPr lang="en-IN" altLang="en-GB" sz="2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58750" y="1032510"/>
            <a:ext cx="8617585" cy="3785235"/>
          </a:xfrm>
          <a:prstGeom prst="rect">
            <a:avLst/>
          </a:prstGeom>
          <a:noFill/>
          <a:ln>
            <a:noFill/>
          </a:ln>
        </p:spPr>
        <p:txBody>
          <a:bodyPr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●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rage" panose="02000503040000020003"/>
              <a:buChar char="○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verage" panose="02000503040000020003"/>
              <a:buChar char="■"/>
              <a:defRPr sz="1100" b="0" i="0" u="none" strike="noStrike" cap="none">
                <a:solidFill>
                  <a:schemeClr val="accent3"/>
                </a:solidFill>
                <a:latin typeface="Average" panose="02000503040000020003"/>
                <a:ea typeface="Average" panose="02000503040000020003"/>
                <a:cs typeface="Average" panose="02000503040000020003"/>
                <a:sym typeface="Average" panose="02000503040000020003"/>
              </a:defRPr>
            </a:lvl9pPr>
          </a:lstStyle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GPU (graphics processing unit) is a specialized processing unit with enhanced mathematical computation capability, ideal for computer graphics and machine-learning tasks.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GPU is 4-5 times faster than CPU. This value is more enhanced by using prefetching and caching while training our data.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 panose="02020603050405020304"/>
              <a:buChar char="●"/>
            </a:pPr>
            <a:r>
              <a:rPr lang="en-IN" sz="200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We install CUDA and CUDNN packages from NVIDIA to be able to use GPU on our device.</a:t>
            </a:r>
            <a:endParaRPr lang="en-IN" sz="20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4" name="Picture 3" descr="Num_gp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860" y="3614420"/>
            <a:ext cx="4953000" cy="10579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11240" y="3882390"/>
            <a:ext cx="25469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>
                <a:solidFill>
                  <a:schemeClr val="tx1"/>
                </a:solidFill>
              </a:rPr>
              <a:t>System Requirments :</a:t>
            </a:r>
            <a:br>
              <a:rPr lang="en-IN" altLang="en-US">
                <a:solidFill>
                  <a:schemeClr val="tx1"/>
                </a:solidFill>
              </a:rPr>
            </a:br>
            <a:r>
              <a:rPr lang="en-IN" altLang="en-US">
                <a:solidFill>
                  <a:schemeClr val="tx1"/>
                </a:solidFill>
              </a:rPr>
              <a:t>NVIDIA Graphics card</a:t>
            </a:r>
            <a:endParaRPr lang="en-I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10076</Words>
  <Application>WPS Presentation</Application>
  <PresentationFormat/>
  <Paragraphs>253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SimSun</vt:lpstr>
      <vt:lpstr>Wingdings</vt:lpstr>
      <vt:lpstr>Arial</vt:lpstr>
      <vt:lpstr>Oswald</vt:lpstr>
      <vt:lpstr>Average</vt:lpstr>
      <vt:lpstr>Times New Roman</vt:lpstr>
      <vt:lpstr>Calibri</vt:lpstr>
      <vt:lpstr>Times New Roman</vt:lpstr>
      <vt:lpstr>Noto Sans Symbols</vt:lpstr>
      <vt:lpstr>Segoe Print</vt:lpstr>
      <vt:lpstr>Microsoft YaHei</vt:lpstr>
      <vt:lpstr>Arial Unicode MS</vt:lpstr>
      <vt:lpstr>Barlow</vt:lpstr>
      <vt:lpstr>Barlow Light</vt:lpstr>
      <vt:lpstr>Malgun Gothic</vt:lpstr>
      <vt:lpstr>Slate</vt:lpstr>
      <vt:lpstr>PowerPoint 演示文稿</vt:lpstr>
      <vt:lpstr>INTRODUCTION</vt:lpstr>
      <vt:lpstr>PowerPoint 演示文稿</vt:lpstr>
      <vt:lpstr>% Loss in Yield Due to Diseases</vt:lpstr>
      <vt:lpstr>PowerPoint 演示文稿</vt:lpstr>
      <vt:lpstr>Introduction to Idea </vt:lpstr>
      <vt:lpstr>TESTING DATASET - Brief Introduction</vt:lpstr>
      <vt:lpstr>Diseases in Tomatoes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CACHING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Future Scope</vt:lpstr>
      <vt:lpstr>PowerPoint 演示文稿</vt:lpstr>
      <vt:lpstr>PowerPoint 演示文稿</vt:lpstr>
      <vt:lpstr>REFRENCES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KIIT</cp:lastModifiedBy>
  <cp:revision>81</cp:revision>
  <dcterms:created xsi:type="dcterms:W3CDTF">2021-11-23T05:47:00Z</dcterms:created>
  <dcterms:modified xsi:type="dcterms:W3CDTF">2022-04-23T06:56:04Z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9B298A4863634D5BB8EF607407119187</vt:lpwstr>
  </property>
  <property fmtid="{D5CDD505-2E9C-101B-9397-08002B2CF9AE}" pid="3" name="KSOProductBuildVer">
    <vt:lpwstr>1033-11.2.0.11074</vt:lpwstr>
  </property>
</Properties>
</file>